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530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AD9B7-23D5-DE69-7CE1-4560AB248A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2E7DDE-A967-28E2-25B5-D355CD22BF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E82A0-7105-8234-F689-99C186832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5C9AC-B086-6A23-7C89-25C53D7B9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EF03A-0142-5819-CB3F-7B633906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42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01908-9363-A0B9-2D5E-56B7690F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765CC0-80DD-F870-CBF7-1193097F3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5A1628-A2C8-DD2B-CC48-2ED6C6386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16A3A-288E-7864-9B54-31C64ABD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952C1-3F1D-20C6-8C66-D46506C77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55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0418E8-60FB-729C-85B5-ECFA901332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ABE394-811A-A97B-6BAB-8D38FFC1DE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B8BB3-AFB5-54E7-44FC-D8B925EB4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29AD2-70C0-16F2-558C-500B7D522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FC099-5A90-16D8-1AA7-21A488D9D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6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C9366-2526-2DD4-6AD3-165EDFED3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38AA9-9652-2E47-8CB3-6F7A777C6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9EA73-285F-EF33-D44B-177C5A218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90DDC-71F2-F7DA-5C49-1868D33FB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C2E57-5F38-E2F5-1B50-7A09C81AE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36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0F928-0967-89BA-F232-EC140BD30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F177F-F9C8-1FE9-9230-097B14786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8C85D-F56A-E7C2-FBB4-AA884F190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BB859-C7DA-755B-AEE4-175FB5EB0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70C07-E0E0-5DF9-3AE5-648BD00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267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C0F02-6BAF-B900-E678-D2917AE6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9AB6B-A77E-25F5-E2F4-CBE7C50BF6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C44E02-D839-EDA8-EF27-42E0F8E46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3709E4-0600-BDD0-DB84-15F20F76E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BE89AC-78D0-AB76-BA01-DC68E0ABE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4C88B6-1B2E-D530-B2AA-E30775516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73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BB6F8-0ECB-DA03-31D3-4F19C4DF1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BFA4E-4B70-153E-0E99-D45B4C6E4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3AC048-3A4F-8BC8-F6AB-B18A02D53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8E0F38-26D0-3611-73F5-4A229B8349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B7200D-F248-4562-54A7-026EC64F61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03326-4466-B12E-EDC9-214C6335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E2BB2-E231-166C-910D-FC3D955C4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D6A61B-5C0B-328B-8C5D-750ABB98C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40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5DF64-E585-E8C4-9324-570BD3C15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5B7D2-C978-E697-7471-739FDDFCC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50E8AF-8929-A17A-42A3-C468BAFDD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8694A8-124A-71B9-14E4-BFEC5D43E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27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29B44-DBF9-69BB-9735-F5C3446AE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85F53E-EF72-E4E4-C44A-8900ED4FF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F0E9B-797F-55D1-08E0-A682DCE7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2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B6D92-7F35-74E3-581D-1E1F22D0A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B22B2-8D78-D23C-DAAB-74BF91D47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1F9123-A3F5-9045-A25B-9062917BD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2353D-E19E-B3D3-F6C6-7E9DB56CB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51B51A-753F-7F46-2B60-1E459DC2D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183B9-E168-BFD9-2636-2F9B03A5A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01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8951D-3199-9C7E-121D-FC987C0AF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14A582-1A4C-8B5B-FB18-1E7048766D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F689E6-A6B1-4BC4-DED3-DF92A18524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10ACE8-8C24-4ABC-D455-AB503F242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D057EA-ECC4-71E5-4B67-3285661F0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7FBAD5-E482-7A2C-1693-48DA8E1EF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155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B9A9E9-F734-288E-61FE-883DEBB6F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3D9D9-E6C9-19A2-EBEE-B03D41440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12FEA-B9B5-3D04-503E-EA906E06C7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5DFF96-3FEC-4C09-8C29-9FDF854EE5BA}" type="datetimeFigureOut">
              <a:rPr lang="en-US" smtClean="0"/>
              <a:t>2/3/2026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29D66-66D4-D1FF-3566-C97B410E3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CE9D42-1878-1D65-562F-D5778B0C1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6D44B7-2DA8-449E-ABC4-F0806C438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2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FFD88-D62C-D317-0F08-D2C1AE963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08D415-C930-B1BF-8069-859BE1201C4A}"/>
              </a:ext>
            </a:extLst>
          </p:cNvPr>
          <p:cNvSpPr txBox="1"/>
          <p:nvPr/>
        </p:nvSpPr>
        <p:spPr>
          <a:xfrm>
            <a:off x="1075206" y="1343459"/>
            <a:ext cx="137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858CF6-C6FA-7671-0FEC-DF44FF797978}"/>
              </a:ext>
            </a:extLst>
          </p:cNvPr>
          <p:cNvCxnSpPr>
            <a:cxnSpLocks/>
          </p:cNvCxnSpPr>
          <p:nvPr/>
        </p:nvCxnSpPr>
        <p:spPr>
          <a:xfrm>
            <a:off x="1321247" y="120439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B7D091A-FCCC-DE49-4737-16CBB5C80D59}"/>
              </a:ext>
            </a:extLst>
          </p:cNvPr>
          <p:cNvCxnSpPr>
            <a:cxnSpLocks/>
          </p:cNvCxnSpPr>
          <p:nvPr/>
        </p:nvCxnSpPr>
        <p:spPr>
          <a:xfrm>
            <a:off x="2338614" y="118033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C732FB2-0C26-9730-348B-2D821CE819E2}"/>
              </a:ext>
            </a:extLst>
          </p:cNvPr>
          <p:cNvSpPr/>
          <p:nvPr/>
        </p:nvSpPr>
        <p:spPr bwMode="auto">
          <a:xfrm>
            <a:off x="2445339" y="1204399"/>
            <a:ext cx="8268064" cy="623642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Summary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48C884-BFCC-B828-0F27-C1C2799484AA}"/>
              </a:ext>
            </a:extLst>
          </p:cNvPr>
          <p:cNvSpPr txBox="1"/>
          <p:nvPr/>
        </p:nvSpPr>
        <p:spPr>
          <a:xfrm>
            <a:off x="1224183" y="3854269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CA263AC-F89D-E8BB-5B2F-50FF34849F56}"/>
              </a:ext>
            </a:extLst>
          </p:cNvPr>
          <p:cNvCxnSpPr>
            <a:cxnSpLocks/>
          </p:cNvCxnSpPr>
          <p:nvPr/>
        </p:nvCxnSpPr>
        <p:spPr>
          <a:xfrm>
            <a:off x="1343840" y="3894320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379777-8BCB-7090-EFDC-7B0D29C17EA3}"/>
              </a:ext>
            </a:extLst>
          </p:cNvPr>
          <p:cNvCxnSpPr>
            <a:cxnSpLocks/>
          </p:cNvCxnSpPr>
          <p:nvPr/>
        </p:nvCxnSpPr>
        <p:spPr>
          <a:xfrm>
            <a:off x="2361207" y="387025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93874A1-BEF4-36D3-CE2E-EF464A2297D9}"/>
              </a:ext>
            </a:extLst>
          </p:cNvPr>
          <p:cNvSpPr/>
          <p:nvPr/>
        </p:nvSpPr>
        <p:spPr bwMode="auto">
          <a:xfrm>
            <a:off x="2449254" y="3871300"/>
            <a:ext cx="8264144" cy="522317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Measures of Success for FY2026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EA26A6-1C54-F1F5-F2DC-FEB32E11882A}"/>
              </a:ext>
            </a:extLst>
          </p:cNvPr>
          <p:cNvSpPr txBox="1"/>
          <p:nvPr/>
        </p:nvSpPr>
        <p:spPr>
          <a:xfrm>
            <a:off x="1201900" y="2149061"/>
            <a:ext cx="1208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02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5122378-49B2-BBB4-1210-3BF025442DDE}"/>
              </a:ext>
            </a:extLst>
          </p:cNvPr>
          <p:cNvCxnSpPr>
            <a:cxnSpLocks/>
          </p:cNvCxnSpPr>
          <p:nvPr/>
        </p:nvCxnSpPr>
        <p:spPr>
          <a:xfrm>
            <a:off x="1321247" y="2189112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621347-4B27-8162-82E6-D888F7CADB30}"/>
              </a:ext>
            </a:extLst>
          </p:cNvPr>
          <p:cNvSpPr txBox="1"/>
          <p:nvPr/>
        </p:nvSpPr>
        <p:spPr>
          <a:xfrm>
            <a:off x="1220268" y="2940002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03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62FF305-1A51-1779-581F-D9378B37BA05}"/>
              </a:ext>
            </a:extLst>
          </p:cNvPr>
          <p:cNvCxnSpPr>
            <a:cxnSpLocks/>
          </p:cNvCxnSpPr>
          <p:nvPr/>
        </p:nvCxnSpPr>
        <p:spPr>
          <a:xfrm>
            <a:off x="1319377" y="2980053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2C62F0-6ED1-D2C6-9EFA-A7C2239B51CC}"/>
              </a:ext>
            </a:extLst>
          </p:cNvPr>
          <p:cNvCxnSpPr>
            <a:cxnSpLocks/>
          </p:cNvCxnSpPr>
          <p:nvPr/>
        </p:nvCxnSpPr>
        <p:spPr>
          <a:xfrm>
            <a:off x="2348888" y="215477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D445EC-FDFD-5251-E4C3-4F09DD0E7CC6}"/>
              </a:ext>
            </a:extLst>
          </p:cNvPr>
          <p:cNvCxnSpPr>
            <a:cxnSpLocks/>
          </p:cNvCxnSpPr>
          <p:nvPr/>
        </p:nvCxnSpPr>
        <p:spPr>
          <a:xfrm>
            <a:off x="2357292" y="2955991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2539EFE-379C-539E-E422-2B51C7A98547}"/>
              </a:ext>
            </a:extLst>
          </p:cNvPr>
          <p:cNvSpPr/>
          <p:nvPr/>
        </p:nvSpPr>
        <p:spPr bwMode="auto">
          <a:xfrm>
            <a:off x="2445339" y="2073091"/>
            <a:ext cx="8268064" cy="580604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targets achieved in FY2025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D6C39BF-6E1A-16E3-8F0A-22CD04EDBA34}"/>
              </a:ext>
            </a:extLst>
          </p:cNvPr>
          <p:cNvSpPr/>
          <p:nvPr/>
        </p:nvSpPr>
        <p:spPr bwMode="auto">
          <a:xfrm>
            <a:off x="2445339" y="2957032"/>
            <a:ext cx="8268064" cy="522317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Critical Initiatives for FY2026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5263BD-E408-7C14-047C-0544293768EA}"/>
              </a:ext>
            </a:extLst>
          </p:cNvPr>
          <p:cNvSpPr txBox="1"/>
          <p:nvPr/>
        </p:nvSpPr>
        <p:spPr>
          <a:xfrm>
            <a:off x="1227303" y="5490225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06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42CF2C3-4BFF-F939-4073-E0ABD084C366}"/>
              </a:ext>
            </a:extLst>
          </p:cNvPr>
          <p:cNvCxnSpPr>
            <a:cxnSpLocks/>
          </p:cNvCxnSpPr>
          <p:nvPr/>
        </p:nvCxnSpPr>
        <p:spPr>
          <a:xfrm>
            <a:off x="1346960" y="574893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C76063-BC76-61B9-5374-0DE720D081CB}"/>
              </a:ext>
            </a:extLst>
          </p:cNvPr>
          <p:cNvCxnSpPr>
            <a:cxnSpLocks/>
          </p:cNvCxnSpPr>
          <p:nvPr/>
        </p:nvCxnSpPr>
        <p:spPr>
          <a:xfrm>
            <a:off x="2364327" y="5724874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92B18E4B-E27C-636E-0521-880A31578CF7}"/>
              </a:ext>
            </a:extLst>
          </p:cNvPr>
          <p:cNvSpPr/>
          <p:nvPr/>
        </p:nvSpPr>
        <p:spPr bwMode="auto">
          <a:xfrm>
            <a:off x="2452374" y="5527949"/>
            <a:ext cx="8268064" cy="326200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Support Required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0E17B1D-C1C5-50CE-26B6-FECE25CC5559}"/>
              </a:ext>
            </a:extLst>
          </p:cNvPr>
          <p:cNvSpPr txBox="1">
            <a:spLocks/>
          </p:cNvSpPr>
          <p:nvPr/>
        </p:nvSpPr>
        <p:spPr>
          <a:xfrm>
            <a:off x="229139" y="95303"/>
            <a:ext cx="10095589" cy="907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2060"/>
                </a:solidFill>
                <a:latin typeface="Frutiger LT 55 Roman" panose="020B0603030504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+mj-lt"/>
              </a:rPr>
              <a:t>Outline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8BA6C2-EEE1-4263-FAD8-541473583C31}"/>
              </a:ext>
            </a:extLst>
          </p:cNvPr>
          <p:cNvSpPr txBox="1"/>
          <p:nvPr/>
        </p:nvSpPr>
        <p:spPr>
          <a:xfrm>
            <a:off x="1225753" y="4723107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05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A53676-6E9F-D79C-24E9-663E7873E168}"/>
              </a:ext>
            </a:extLst>
          </p:cNvPr>
          <p:cNvCxnSpPr>
            <a:cxnSpLocks/>
          </p:cNvCxnSpPr>
          <p:nvPr/>
        </p:nvCxnSpPr>
        <p:spPr>
          <a:xfrm>
            <a:off x="1345410" y="476315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D2AC2F-76B6-7612-B5B1-7054364798A3}"/>
              </a:ext>
            </a:extLst>
          </p:cNvPr>
          <p:cNvCxnSpPr>
            <a:cxnSpLocks/>
          </p:cNvCxnSpPr>
          <p:nvPr/>
        </p:nvCxnSpPr>
        <p:spPr>
          <a:xfrm>
            <a:off x="2362777" y="473909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D3A6F5B-5F11-6050-7B72-0830DF6D8437}"/>
              </a:ext>
            </a:extLst>
          </p:cNvPr>
          <p:cNvSpPr/>
          <p:nvPr/>
        </p:nvSpPr>
        <p:spPr bwMode="auto">
          <a:xfrm>
            <a:off x="2450824" y="4740137"/>
            <a:ext cx="8268064" cy="444635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Strategies to execute at scale effectively with quality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7A2712-6B54-2990-307B-575E289BBF19}"/>
              </a:ext>
            </a:extLst>
          </p:cNvPr>
          <p:cNvSpPr txBox="1"/>
          <p:nvPr/>
        </p:nvSpPr>
        <p:spPr>
          <a:xfrm>
            <a:off x="1251361" y="6018848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39FC6C-EC17-76FC-2C5F-6BC4F0F6DC0F}"/>
              </a:ext>
            </a:extLst>
          </p:cNvPr>
          <p:cNvSpPr/>
          <p:nvPr/>
        </p:nvSpPr>
        <p:spPr bwMode="auto">
          <a:xfrm>
            <a:off x="2418083" y="6086579"/>
            <a:ext cx="8268064" cy="326200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Conclusion and Next Steps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298A0A4-B020-81C6-51A4-48EF275ED046}"/>
              </a:ext>
            </a:extLst>
          </p:cNvPr>
          <p:cNvSpPr/>
          <p:nvPr/>
        </p:nvSpPr>
        <p:spPr bwMode="auto">
          <a:xfrm>
            <a:off x="1152247" y="2105526"/>
            <a:ext cx="9825553" cy="663864"/>
          </a:xfrm>
          <a:prstGeom prst="rect">
            <a:avLst/>
          </a:prstGeom>
          <a:noFill/>
          <a:ln w="571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609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Agency FB</vt:lpstr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K. NYARKO</dc:creator>
  <cp:lastModifiedBy>DANIEL K. NYARKO</cp:lastModifiedBy>
  <cp:revision>1</cp:revision>
  <dcterms:created xsi:type="dcterms:W3CDTF">2026-02-03T11:09:53Z</dcterms:created>
  <dcterms:modified xsi:type="dcterms:W3CDTF">2026-02-03T11:10:31Z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f0f7e6a-4a50-4e30-83ec-1b258c4a7707_Enabled">
    <vt:lpwstr>true</vt:lpwstr>
  </property>
  <property fmtid="{D5CDD505-2E9C-101B-9397-08002B2CF9AE}" pid="3" name="MSIP_Label_af0f7e6a-4a50-4e30-83ec-1b258c4a7707_SetDate">
    <vt:lpwstr>2026-02-03T11:10:31Z</vt:lpwstr>
  </property>
  <property fmtid="{D5CDD505-2E9C-101B-9397-08002B2CF9AE}" pid="4" name="MSIP_Label_af0f7e6a-4a50-4e30-83ec-1b258c4a7707_Method">
    <vt:lpwstr>Privileged</vt:lpwstr>
  </property>
  <property fmtid="{D5CDD505-2E9C-101B-9397-08002B2CF9AE}" pid="5" name="MSIP_Label_af0f7e6a-4a50-4e30-83ec-1b258c4a7707_Name">
    <vt:lpwstr>FirstBankGhana (IN)</vt:lpwstr>
  </property>
  <property fmtid="{D5CDD505-2E9C-101B-9397-08002B2CF9AE}" pid="6" name="MSIP_Label_af0f7e6a-4a50-4e30-83ec-1b258c4a7707_SiteId">
    <vt:lpwstr>f0aa6c9e-6bfa-489e-8cef-afc384e8733c</vt:lpwstr>
  </property>
  <property fmtid="{D5CDD505-2E9C-101B-9397-08002B2CF9AE}" pid="7" name="MSIP_Label_af0f7e6a-4a50-4e30-83ec-1b258c4a7707_ActionId">
    <vt:lpwstr>6c355560-acbb-4c0c-90ec-dbfcd6865e44</vt:lpwstr>
  </property>
  <property fmtid="{D5CDD505-2E9C-101B-9397-08002B2CF9AE}" pid="8" name="MSIP_Label_af0f7e6a-4a50-4e30-83ec-1b258c4a7707_ContentBits">
    <vt:lpwstr>0</vt:lpwstr>
  </property>
  <property fmtid="{D5CDD505-2E9C-101B-9397-08002B2CF9AE}" pid="9" name="MSIP_Label_af0f7e6a-4a50-4e30-83ec-1b258c4a7707_Tag">
    <vt:lpwstr>10, 0, 1, 1</vt:lpwstr>
  </property>
</Properties>
</file>