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6" r:id="rId5"/>
  </p:sldMasterIdLst>
  <p:notesMasterIdLst>
    <p:notesMasterId r:id="rId21"/>
  </p:notesMasterIdLst>
  <p:sldIdLst>
    <p:sldId id="847" r:id="rId6"/>
    <p:sldId id="2147475309" r:id="rId7"/>
    <p:sldId id="2147480189" r:id="rId8"/>
    <p:sldId id="3322" r:id="rId9"/>
    <p:sldId id="2147480186" r:id="rId10"/>
    <p:sldId id="2147480190" r:id="rId11"/>
    <p:sldId id="2147480187" r:id="rId12"/>
    <p:sldId id="3326" r:id="rId13"/>
    <p:sldId id="2147480188" r:id="rId14"/>
    <p:sldId id="3325" r:id="rId15"/>
    <p:sldId id="3336" r:id="rId16"/>
    <p:sldId id="2147480191" r:id="rId17"/>
    <p:sldId id="2147480192" r:id="rId18"/>
    <p:sldId id="2147480193" r:id="rId19"/>
    <p:sldId id="214748019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467" autoAdjust="0"/>
  </p:normalViewPr>
  <p:slideViewPr>
    <p:cSldViewPr snapToGrid="0">
      <p:cViewPr>
        <p:scale>
          <a:sx n="75" d="100"/>
          <a:sy n="75" d="100"/>
        </p:scale>
        <p:origin x="324" y="-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CD0E1-04BD-4249-8A62-1A0936987867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8BFD5-8CF0-400A-9B7B-8033BA595B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736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BF813-72E2-994E-B6E7-9556A1DD077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766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DF1ED-8DCF-F750-49D7-B6399174C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C3ED85-6E28-BE7B-16D0-C8A0BC274B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C5CF00-BD92-DECB-B00D-6F01E01879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E841F2-57AF-5A1D-36FD-9109275BEF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BF813-72E2-994E-B6E7-9556A1DD077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048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D82DF-E7EC-44EC-60C6-F39CFF34E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D78B43-4308-70DC-9AB7-3654A70928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165D63-5EE0-D8AB-A145-BD8EA8D13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7BB1A1-0048-5FEC-0F1B-ED4910DC6F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BF813-72E2-994E-B6E7-9556A1DD077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2139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05EAB-5DBF-5CAD-A227-D866C4512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B490A9-0321-B98F-1DA8-9B6714EB82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AB7229-93EC-E8BD-5693-09B2C2578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F8BB6-0BD4-541F-4A67-17961E4B37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2AA11D-F174-40E9-900E-4660C4B0F66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4064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12A4F-F550-8337-D3DB-3316250FB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B3865C-E0EE-01B5-DF35-67A74FD9E0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BE62BF-0659-70C7-E5B1-8AF4493E1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8BA64D-AF1B-CA5E-D48E-1FD9EDAD72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FBF813-72E2-994E-B6E7-9556A1DD077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849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697204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1550534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7080618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1845780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038256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8762815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7514344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84027524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01834917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778599991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544453549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351014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08666736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21330856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63795166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66537380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5838" y="3685337"/>
            <a:ext cx="10363200" cy="812455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rgbClr val="EAAB00"/>
                </a:solidFill>
                <a:latin typeface="Frutiger LT 65 Bold" panose="020B0803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78486" y="4630106"/>
            <a:ext cx="10318751" cy="7556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solidFill>
                  <a:schemeClr val="bg2"/>
                </a:solidFill>
                <a:latin typeface="Frutiger LT Std 55 Roman" panose="020B0602020204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62314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08EF0-8DEA-4F73-AF5F-0D160DDC1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51FE81-305E-42C7-9B16-00A6E2766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4A9B32-2CC8-48A1-A36D-FFACDFF9A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AB2CAA-8CBB-42B2-8041-0E7BE3E2B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3C255-33BE-45CE-9A8A-18DE1DD723B9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048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13190543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2682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5851421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972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066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B5CD-230D-41EA-8C44-E0031D6C1835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1364232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3C255-33BE-45CE-9A8A-18DE1DD723B9}" type="slidenum">
              <a:rPr lang="en-ZA" smtClean="0"/>
              <a:pPr/>
              <a:t>‹#›</a:t>
            </a:fld>
            <a:endParaRPr lang="en-Z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500488-D409-4E32-88E3-D05EE5680EF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2889" y="176918"/>
            <a:ext cx="1662468" cy="5014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425E2D-A847-4FC0-9E53-0D71363D8E2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1084"/>
            <a:ext cx="12192000" cy="21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3C255-33BE-45CE-9A8A-18DE1DD723B9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FBC6AED1-1B27-4B06-AACC-C113AB21356E}"/>
              </a:ext>
            </a:extLst>
          </p:cNvPr>
          <p:cNvSpPr/>
          <p:nvPr userDrawn="1"/>
        </p:nvSpPr>
        <p:spPr>
          <a:xfrm>
            <a:off x="9265920" y="-1"/>
            <a:ext cx="2969149" cy="6858000"/>
          </a:xfrm>
          <a:prstGeom prst="flowChartProcess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9F3715EF-0569-4017-A2CD-AFD316CC9789}"/>
              </a:ext>
            </a:extLst>
          </p:cNvPr>
          <p:cNvSpPr/>
          <p:nvPr userDrawn="1"/>
        </p:nvSpPr>
        <p:spPr>
          <a:xfrm>
            <a:off x="2143805" y="0"/>
            <a:ext cx="8724303" cy="6872032"/>
          </a:xfrm>
          <a:prstGeom prst="parallelogram">
            <a:avLst>
              <a:gd name="adj" fmla="val 2017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1BAC920-C48D-4251-85F7-5575D0FCBED7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25" y="6378783"/>
            <a:ext cx="1131368" cy="2239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71B153-DE27-4D1C-A328-5CAF5E4F120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17" y="-2117"/>
            <a:ext cx="411768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0290F7-1107-4473-9771-F8BCB0F1D50E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95" y="6163359"/>
            <a:ext cx="1957581" cy="39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55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BC887-774A-C7FC-7C63-1AFF975FC314}"/>
              </a:ext>
            </a:extLst>
          </p:cNvPr>
          <p:cNvSpPr txBox="1"/>
          <p:nvPr/>
        </p:nvSpPr>
        <p:spPr>
          <a:xfrm>
            <a:off x="10179957" y="6108840"/>
            <a:ext cx="1946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002F5F"/>
                </a:solidFill>
                <a:latin typeface="Calibri Light" panose="020F0302020204030204" pitchFamily="34" charset="0"/>
              </a:rPr>
              <a:t>Feburary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F5F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 2026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9CBCF48-95D9-9CE2-0F7F-B2512256C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653" y="1567007"/>
            <a:ext cx="6520158" cy="367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890588" rtl="0" eaLnBrk="0" fontAlgn="base" hangingPunct="0">
              <a:lnSpc>
                <a:spcPct val="90000"/>
              </a:lnSpc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kern="1200">
                <a:solidFill>
                  <a:srgbClr val="002F5F"/>
                </a:solidFill>
                <a:latin typeface="Frutiger LT 45 Light" panose="020B0403030504020204" pitchFamily="34" charset="0"/>
                <a:ea typeface="+mn-ea"/>
                <a:cs typeface="+mn-cs"/>
              </a:defRPr>
            </a:lvl1pPr>
            <a:lvl2pPr marL="668338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14425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925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5013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5173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750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4327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8904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0588" rtl="0" eaLnBrk="1" fontAlgn="base" latinLnBrk="0" hangingPunct="1">
              <a:lnSpc>
                <a:spcPct val="90000"/>
              </a:lnSpc>
              <a:spcBef>
                <a:spcPts val="9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F5F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" panose="020B0604020202020204" pitchFamily="34" charset="0"/>
              </a:rPr>
              <a:t>Ghana ODC</a:t>
            </a:r>
          </a:p>
          <a:p>
            <a:pPr marL="0" marR="0" lvl="0" indent="0" algn="ctr" defTabSz="890588" rtl="0" eaLnBrk="1" fontAlgn="base" latinLnBrk="0" hangingPunct="1">
              <a:lnSpc>
                <a:spcPct val="90000"/>
              </a:lnSpc>
              <a:spcBef>
                <a:spcPts val="9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en-US" sz="3600" dirty="0">
                <a:latin typeface="Calibri Light" panose="020F0302020204030204"/>
                <a:cs typeface="Arial" panose="020B0604020202020204" pitchFamily="34" charset="0"/>
              </a:rPr>
              <a:t>ITD Retreat </a:t>
            </a: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F5F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" panose="020B0604020202020204" pitchFamily="34" charset="0"/>
              </a:rPr>
              <a:t>202</a:t>
            </a:r>
            <a:r>
              <a:rPr lang="en-US" altLang="en-US" sz="3600" dirty="0">
                <a:latin typeface="Calibri Light" panose="020F0302020204030204"/>
                <a:cs typeface="Arial" panose="020B0604020202020204" pitchFamily="34" charset="0"/>
              </a:rPr>
              <a:t>6</a:t>
            </a:r>
            <a:endParaRPr kumimoji="0" lang="en-US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2F5F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44AAA168-A2AD-BFE0-E820-AB981F230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21" y="3451084"/>
            <a:ext cx="8503446" cy="104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890588" rtl="0" eaLnBrk="0" fontAlgn="base" hangingPunct="0">
              <a:lnSpc>
                <a:spcPct val="90000"/>
              </a:lnSpc>
              <a:spcBef>
                <a:spcPts val="975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kern="1200">
                <a:solidFill>
                  <a:srgbClr val="002F5F"/>
                </a:solidFill>
                <a:latin typeface="Frutiger LT 45 Light" panose="020B0403030504020204" pitchFamily="34" charset="0"/>
                <a:ea typeface="+mn-ea"/>
                <a:cs typeface="+mn-cs"/>
              </a:defRPr>
            </a:lvl1pPr>
            <a:lvl2pPr marL="668338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14425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58925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5013" indent="-222250" algn="l" defTabSz="890588" rtl="0" eaLnBrk="0" fontAlgn="base" hangingPunct="0">
              <a:lnSpc>
                <a:spcPct val="90000"/>
              </a:lnSpc>
              <a:spcBef>
                <a:spcPts val="488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5173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750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4327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89045" indent="-222885" algn="l" defTabSz="891540" rtl="0" eaLnBrk="1" latinLnBrk="0" hangingPunct="1">
              <a:lnSpc>
                <a:spcPct val="90000"/>
              </a:lnSpc>
              <a:spcBef>
                <a:spcPts val="488"/>
              </a:spcBef>
              <a:buFont typeface="Arial" panose="020B0604020202020204" pitchFamily="34" charset="0"/>
              <a:buChar char="•"/>
              <a:defRPr sz="17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endParaRPr lang="en-US" altLang="en-US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835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6707B-B5B6-39AE-7C88-28C29E6D8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E370A7-6999-3D69-614A-B29FEF26B6F7}"/>
              </a:ext>
            </a:extLst>
          </p:cNvPr>
          <p:cNvSpPr txBox="1"/>
          <p:nvPr/>
        </p:nvSpPr>
        <p:spPr>
          <a:xfrm>
            <a:off x="402771" y="63925"/>
            <a:ext cx="8565865" cy="727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sz="2400" b="1" dirty="0">
                <a:solidFill>
                  <a:schemeClr val="accent4"/>
                </a:solidFill>
              </a:rPr>
              <a:t>Support required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8578021-667D-4C02-D4AB-A3DCAD9A884A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4BE46E3-4085-1E09-6DBD-1D32180D13BC}"/>
              </a:ext>
            </a:extLst>
          </p:cNvPr>
          <p:cNvSpPr txBox="1"/>
          <p:nvPr/>
        </p:nvSpPr>
        <p:spPr>
          <a:xfrm>
            <a:off x="402771" y="1175657"/>
            <a:ext cx="824048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To sustain performance and scale impact, the following support is required:</a:t>
            </a:r>
          </a:p>
          <a:p>
            <a:pPr lvl="1"/>
            <a:endParaRPr lang="en-US" sz="24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>
                <a:latin typeface="+mj-lt"/>
              </a:rPr>
              <a:t>Immerse developers in the Group environment to foster alignment with corporate standards, processes, and culture</a:t>
            </a:r>
          </a:p>
          <a:p>
            <a:endParaRPr lang="en-US" sz="24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>
                <a:latin typeface="+mj-lt"/>
              </a:rPr>
              <a:t>Review of security policies. Security-policy optimization review to balance protection and developer productivity.</a:t>
            </a:r>
          </a:p>
          <a:p>
            <a:endParaRPr lang="en-US" sz="24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>
                <a:latin typeface="+mj-lt"/>
              </a:rPr>
              <a:t>Licensed Java IDE</a:t>
            </a:r>
          </a:p>
          <a:p>
            <a:endParaRPr lang="en-US" sz="2400" dirty="0">
              <a:latin typeface="+mj-lt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dirty="0">
                <a:latin typeface="+mj-lt"/>
              </a:rPr>
              <a:t>Localize UAT coordination (Using Ghana ISEC)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</p:spTree>
    <p:extLst>
      <p:ext uri="{BB962C8B-B14F-4D97-AF65-F5344CB8AC3E}">
        <p14:creationId xmlns:p14="http://schemas.microsoft.com/office/powerpoint/2010/main" val="2878701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5CC1C-3081-99B4-D8DB-E4BAB9A33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11E8AC-6C84-4FCB-688C-D453B80F96E9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F9AED72-D746-5844-0D17-780C1E83AEEA}"/>
              </a:ext>
            </a:extLst>
          </p:cNvPr>
          <p:cNvSpPr txBox="1"/>
          <p:nvPr/>
        </p:nvSpPr>
        <p:spPr>
          <a:xfrm>
            <a:off x="402770" y="2975581"/>
            <a:ext cx="1146537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					Thank You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</p:spTree>
    <p:extLst>
      <p:ext uri="{BB962C8B-B14F-4D97-AF65-F5344CB8AC3E}">
        <p14:creationId xmlns:p14="http://schemas.microsoft.com/office/powerpoint/2010/main" val="708852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256D-85BC-86F3-AF5B-994AC9383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0CF7F78-8BEB-C618-2FCC-08FF74738802}"/>
              </a:ext>
            </a:extLst>
          </p:cNvPr>
          <p:cNvSpPr txBox="1"/>
          <p:nvPr/>
        </p:nvSpPr>
        <p:spPr>
          <a:xfrm>
            <a:off x="402771" y="63925"/>
            <a:ext cx="8565865" cy="566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b="1" dirty="0"/>
              <a:t>Meeting with GE – Key Fallouts &amp; Action Points</a:t>
            </a:r>
            <a:endParaRPr lang="en-US" sz="2400" b="1" dirty="0">
              <a:solidFill>
                <a:schemeClr val="accent4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89F84B-9A82-F0FE-EBE4-EA8523C5F475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5336362-2ACA-DE6B-2C8A-15434C9B5DFD}"/>
              </a:ext>
            </a:extLst>
          </p:cNvPr>
          <p:cNvSpPr txBox="1"/>
          <p:nvPr/>
        </p:nvSpPr>
        <p:spPr>
          <a:xfrm>
            <a:off x="402771" y="1175656"/>
            <a:ext cx="10623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21F7C83-7071-3E1D-2127-D7012D6FF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728372"/>
              </p:ext>
            </p:extLst>
          </p:nvPr>
        </p:nvGraphicFramePr>
        <p:xfrm>
          <a:off x="414867" y="804725"/>
          <a:ext cx="11374363" cy="5537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78">
                  <a:extLst>
                    <a:ext uri="{9D8B030D-6E8A-4147-A177-3AD203B41FA5}">
                      <a16:colId xmlns:a16="http://schemas.microsoft.com/office/drawing/2014/main" val="349865024"/>
                    </a:ext>
                  </a:extLst>
                </a:gridCol>
                <a:gridCol w="1433385">
                  <a:extLst>
                    <a:ext uri="{9D8B030D-6E8A-4147-A177-3AD203B41FA5}">
                      <a16:colId xmlns:a16="http://schemas.microsoft.com/office/drawing/2014/main" val="46973302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03604521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71939836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224927146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243327424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75755125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177245196"/>
                    </a:ext>
                  </a:extLst>
                </a:gridCol>
              </a:tblGrid>
              <a:tr h="332423">
                <a:tc>
                  <a:txBody>
                    <a:bodyPr/>
                    <a:lstStyle/>
                    <a:p>
                      <a:r>
                        <a:rPr lang="en-US" dirty="0"/>
                        <a:t>Task ID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Activity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Dependency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Due Date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 Comp.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Responsibility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7213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Collect delivery priorities from Business Heads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Business inputs required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Business Heads / PMs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35230328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Align priorities with Subsidiaries TAM (Sheriff)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Consolidation session planned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CH, TDI / TAM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621658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1.3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Engage Ghana MD to confirm 2026 delivery priorities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Iniated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and a</a:t>
                      </a: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waiting </a:t>
                      </a:r>
                      <a:r>
                        <a:rPr lang="en-GH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kickoff</a:t>
                      </a: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meeting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MD, Ghana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27322937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Procure licensed Java IDE &amp; Oracle Java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Licensing approval needed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IT / Procurement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8894950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Identify reusable applications across subsidiaries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Application inventory review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TAM / PMs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74253358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Approve 2026 scale‑up &amp; manning plan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HR &amp; budget alignment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HR / Head I.T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2611574"/>
                  </a:ext>
                </a:extLst>
              </a:tr>
              <a:tr h="789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Recruitment (Backend, Frontend, PM, BA, Testers)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CVs </a:t>
                      </a:r>
                      <a:r>
                        <a:rPr lang="en-US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received,screening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done, interview slated to 10</a:t>
                      </a:r>
                      <a:r>
                        <a:rPr lang="en-US" sz="1200" kern="100" baseline="300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Feburary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HR / Tech Lead / Executives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91671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4051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D8495-5E6C-128A-EA2A-EEEEE8A56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99459B-FE33-E9BC-80B3-A0BC080B5336}"/>
              </a:ext>
            </a:extLst>
          </p:cNvPr>
          <p:cNvSpPr txBox="1"/>
          <p:nvPr/>
        </p:nvSpPr>
        <p:spPr>
          <a:xfrm>
            <a:off x="402771" y="63925"/>
            <a:ext cx="8565865" cy="566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b="1" dirty="0"/>
              <a:t>Meeting with GE – Key Fallouts &amp; Action Points</a:t>
            </a:r>
            <a:endParaRPr lang="en-US" sz="2400" b="1" dirty="0">
              <a:solidFill>
                <a:schemeClr val="accent4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A164F1-C250-D847-B25A-8F393557B9A0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C96612B-246B-E602-72BE-0E2D083CE146}"/>
              </a:ext>
            </a:extLst>
          </p:cNvPr>
          <p:cNvSpPr txBox="1"/>
          <p:nvPr/>
        </p:nvSpPr>
        <p:spPr>
          <a:xfrm>
            <a:off x="402771" y="1175656"/>
            <a:ext cx="10623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BC41F7E-552D-1ED2-A6EA-4E6D0565C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803460"/>
              </p:ext>
            </p:extLst>
          </p:nvPr>
        </p:nvGraphicFramePr>
        <p:xfrm>
          <a:off x="414867" y="804725"/>
          <a:ext cx="11374363" cy="4998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78">
                  <a:extLst>
                    <a:ext uri="{9D8B030D-6E8A-4147-A177-3AD203B41FA5}">
                      <a16:colId xmlns:a16="http://schemas.microsoft.com/office/drawing/2014/main" val="349865024"/>
                    </a:ext>
                  </a:extLst>
                </a:gridCol>
                <a:gridCol w="1433385">
                  <a:extLst>
                    <a:ext uri="{9D8B030D-6E8A-4147-A177-3AD203B41FA5}">
                      <a16:colId xmlns:a16="http://schemas.microsoft.com/office/drawing/2014/main" val="46973302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03604521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71939836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224927146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243327424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75755125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177245196"/>
                    </a:ext>
                  </a:extLst>
                </a:gridCol>
              </a:tblGrid>
              <a:tr h="332423">
                <a:tc>
                  <a:txBody>
                    <a:bodyPr/>
                    <a:lstStyle/>
                    <a:p>
                      <a:r>
                        <a:rPr lang="en-US" dirty="0"/>
                        <a:t>Task ID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Activity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Dependency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Due Date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 Comp.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Responsibility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7213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Upgrade developer laptops to 32GB RAM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Request Sent ,IT Ops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Analysis started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IT Ops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35230328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Procure 2 MacBooks for mobile development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Request Sent to </a:t>
                      </a:r>
                      <a:r>
                        <a:rPr lang="en-US" sz="12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Head,IT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IT Ops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/General Services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621658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4.4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Review security policies impacting performance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Joint IT &amp; Security review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ISOD / IT Ops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27322937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4.5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Evaluate Claude Code (AI tooling)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AWS/OEM collaboration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Head I.T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8894950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Finalize standard enterprise tech stack (Java/React)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GH" sz="12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Architecture Review Board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/GE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74253358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Assign Internal Control – Ghana UAT coordinators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Ongoing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UAT acceleration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Internal Control / Head I.T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2611574"/>
                  </a:ext>
                </a:extLst>
              </a:tr>
              <a:tr h="789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6.3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Review ISOD scanning process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Bottlenecks identified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ISOD / IT Security / Head I.T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91671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885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8A1C9-6676-F557-5B10-74F858BD0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C1AA41-9CD5-A059-CE55-BD2FA20BCD89}"/>
              </a:ext>
            </a:extLst>
          </p:cNvPr>
          <p:cNvSpPr txBox="1"/>
          <p:nvPr/>
        </p:nvSpPr>
        <p:spPr>
          <a:xfrm>
            <a:off x="402771" y="63925"/>
            <a:ext cx="8565865" cy="566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b="1" dirty="0"/>
              <a:t>Meeting with GE – Key Fallouts &amp; Action Points</a:t>
            </a:r>
            <a:endParaRPr lang="en-US" sz="2400" b="1" dirty="0">
              <a:solidFill>
                <a:schemeClr val="accent4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17AF9FF-5C49-F9DB-D14B-883F67DE71CE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A8CEF9C-8099-C4AA-B66C-B3084BCCB604}"/>
              </a:ext>
            </a:extLst>
          </p:cNvPr>
          <p:cNvSpPr txBox="1"/>
          <p:nvPr/>
        </p:nvSpPr>
        <p:spPr>
          <a:xfrm>
            <a:off x="402771" y="1175656"/>
            <a:ext cx="10623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A37BD1B-F93A-7DAF-0A7C-96972513D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216811"/>
              </p:ext>
            </p:extLst>
          </p:nvPr>
        </p:nvGraphicFramePr>
        <p:xfrm>
          <a:off x="414867" y="804725"/>
          <a:ext cx="11374363" cy="5056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78">
                  <a:extLst>
                    <a:ext uri="{9D8B030D-6E8A-4147-A177-3AD203B41FA5}">
                      <a16:colId xmlns:a16="http://schemas.microsoft.com/office/drawing/2014/main" val="349865024"/>
                    </a:ext>
                  </a:extLst>
                </a:gridCol>
                <a:gridCol w="1433385">
                  <a:extLst>
                    <a:ext uri="{9D8B030D-6E8A-4147-A177-3AD203B41FA5}">
                      <a16:colId xmlns:a16="http://schemas.microsoft.com/office/drawing/2014/main" val="46973302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03604521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71939836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224927146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243327424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75755125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177245196"/>
                    </a:ext>
                  </a:extLst>
                </a:gridCol>
              </a:tblGrid>
              <a:tr h="332423">
                <a:tc>
                  <a:txBody>
                    <a:bodyPr/>
                    <a:lstStyle/>
                    <a:p>
                      <a:r>
                        <a:rPr lang="en-US" dirty="0"/>
                        <a:t>Task ID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Activity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Dependency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Due Date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 Comp.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Responsibility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7213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6.4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Implement blanket access approvals for deployments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endParaRPr lang="en-GH" sz="12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G.E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35230328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Partner for Java upskilling &amp; certification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Training vendor selection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HR / CH TDI / ODC Lead / Head I.T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3621658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Implement controlled job rotation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Rotation framework needed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HR / CH TDI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27322937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Enforce value metrics in BRDs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Mandatory BRD fields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PM / Business Heads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68894950"/>
                  </a:ext>
                </a:extLst>
              </a:tr>
              <a:tr h="579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Track post‑deployment business value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Ongoing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Quarterly reviews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TAM / Finance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874253358"/>
                  </a:ext>
                </a:extLst>
              </a:tr>
              <a:tr h="388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Audit application portfolio (last 12 months)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Usage analysis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Enterprise Architecture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2611574"/>
                  </a:ext>
                </a:extLst>
              </a:tr>
              <a:tr h="789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9.2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Retire redundant / low‑usage applications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9.1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Cleanup phase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IT / Business Owners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91671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218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9D714-9C4B-0169-5D1E-56002326E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4D478E-6B0A-6860-473F-F0A583E6D36E}"/>
              </a:ext>
            </a:extLst>
          </p:cNvPr>
          <p:cNvSpPr txBox="1"/>
          <p:nvPr/>
        </p:nvSpPr>
        <p:spPr>
          <a:xfrm>
            <a:off x="402771" y="63925"/>
            <a:ext cx="8565865" cy="566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b="1" dirty="0"/>
              <a:t>Meeting with GE – Key Fallouts &amp; Action Points</a:t>
            </a:r>
            <a:endParaRPr lang="en-US" sz="2400" b="1" dirty="0">
              <a:solidFill>
                <a:schemeClr val="accent4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2E691F7-6FF8-C14A-AAE5-8AE7F6D54332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8B56463-9DBF-0E63-C311-7D38473F21C9}"/>
              </a:ext>
            </a:extLst>
          </p:cNvPr>
          <p:cNvSpPr txBox="1"/>
          <p:nvPr/>
        </p:nvSpPr>
        <p:spPr>
          <a:xfrm>
            <a:off x="402771" y="1175656"/>
            <a:ext cx="106231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4B065E4-BA22-098A-9A39-621FF06D2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502595"/>
              </p:ext>
            </p:extLst>
          </p:nvPr>
        </p:nvGraphicFramePr>
        <p:xfrm>
          <a:off x="414867" y="804725"/>
          <a:ext cx="11374363" cy="1221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8378">
                  <a:extLst>
                    <a:ext uri="{9D8B030D-6E8A-4147-A177-3AD203B41FA5}">
                      <a16:colId xmlns:a16="http://schemas.microsoft.com/office/drawing/2014/main" val="349865024"/>
                    </a:ext>
                  </a:extLst>
                </a:gridCol>
                <a:gridCol w="1433385">
                  <a:extLst>
                    <a:ext uri="{9D8B030D-6E8A-4147-A177-3AD203B41FA5}">
                      <a16:colId xmlns:a16="http://schemas.microsoft.com/office/drawing/2014/main" val="46973302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03604521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71939836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2249271466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1243327424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757551251"/>
                    </a:ext>
                  </a:extLst>
                </a:gridCol>
                <a:gridCol w="1422100">
                  <a:extLst>
                    <a:ext uri="{9D8B030D-6E8A-4147-A177-3AD203B41FA5}">
                      <a16:colId xmlns:a16="http://schemas.microsoft.com/office/drawing/2014/main" val="3177245196"/>
                    </a:ext>
                  </a:extLst>
                </a:gridCol>
              </a:tblGrid>
              <a:tr h="332423">
                <a:tc>
                  <a:txBody>
                    <a:bodyPr/>
                    <a:lstStyle/>
                    <a:p>
                      <a:r>
                        <a:rPr lang="en-US" dirty="0"/>
                        <a:t>Task ID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Activity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Dependency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Due Date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 Comp.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Responsibility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17213"/>
                  </a:ext>
                </a:extLst>
              </a:tr>
              <a:tr h="581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10.1</a:t>
                      </a:r>
                      <a:endParaRPr lang="en-GH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GitHub Copilot training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—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Started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Training schedule pending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H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CH TDI / Head I.T</a:t>
                      </a:r>
                      <a:r>
                        <a:rPr lang="en-US" sz="12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/HR</a:t>
                      </a:r>
                      <a:endParaRPr lang="en-GH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35230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7372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FFD88-D62C-D317-0F08-D2C1AE963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08D415-C930-B1BF-8069-859BE1201C4A}"/>
              </a:ext>
            </a:extLst>
          </p:cNvPr>
          <p:cNvSpPr txBox="1"/>
          <p:nvPr/>
        </p:nvSpPr>
        <p:spPr>
          <a:xfrm>
            <a:off x="1075206" y="1343459"/>
            <a:ext cx="137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858CF6-C6FA-7671-0FEC-DF44FF797978}"/>
              </a:ext>
            </a:extLst>
          </p:cNvPr>
          <p:cNvCxnSpPr>
            <a:cxnSpLocks/>
          </p:cNvCxnSpPr>
          <p:nvPr/>
        </p:nvCxnSpPr>
        <p:spPr>
          <a:xfrm>
            <a:off x="1321247" y="120439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B7D091A-FCCC-DE49-4737-16CBB5C80D59}"/>
              </a:ext>
            </a:extLst>
          </p:cNvPr>
          <p:cNvCxnSpPr>
            <a:cxnSpLocks/>
          </p:cNvCxnSpPr>
          <p:nvPr/>
        </p:nvCxnSpPr>
        <p:spPr>
          <a:xfrm>
            <a:off x="2338614" y="118033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C732FB2-0C26-9730-348B-2D821CE819E2}"/>
              </a:ext>
            </a:extLst>
          </p:cNvPr>
          <p:cNvSpPr/>
          <p:nvPr/>
        </p:nvSpPr>
        <p:spPr bwMode="auto">
          <a:xfrm>
            <a:off x="2445339" y="1204399"/>
            <a:ext cx="8268064" cy="623642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Summary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48C884-BFCC-B828-0F27-C1C2799484AA}"/>
              </a:ext>
            </a:extLst>
          </p:cNvPr>
          <p:cNvSpPr txBox="1"/>
          <p:nvPr/>
        </p:nvSpPr>
        <p:spPr>
          <a:xfrm>
            <a:off x="1224183" y="3854269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CA263AC-F89D-E8BB-5B2F-50FF34849F56}"/>
              </a:ext>
            </a:extLst>
          </p:cNvPr>
          <p:cNvCxnSpPr>
            <a:cxnSpLocks/>
          </p:cNvCxnSpPr>
          <p:nvPr/>
        </p:nvCxnSpPr>
        <p:spPr>
          <a:xfrm>
            <a:off x="1343840" y="3894320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9379777-8BCB-7090-EFDC-7B0D29C17EA3}"/>
              </a:ext>
            </a:extLst>
          </p:cNvPr>
          <p:cNvCxnSpPr>
            <a:cxnSpLocks/>
          </p:cNvCxnSpPr>
          <p:nvPr/>
        </p:nvCxnSpPr>
        <p:spPr>
          <a:xfrm>
            <a:off x="2361207" y="387025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93874A1-BEF4-36D3-CE2E-EF464A2297D9}"/>
              </a:ext>
            </a:extLst>
          </p:cNvPr>
          <p:cNvSpPr/>
          <p:nvPr/>
        </p:nvSpPr>
        <p:spPr bwMode="auto">
          <a:xfrm>
            <a:off x="2449254" y="3871300"/>
            <a:ext cx="8264144" cy="522317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Measures of Success for FY2026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EA26A6-1C54-F1F5-F2DC-FEB32E11882A}"/>
              </a:ext>
            </a:extLst>
          </p:cNvPr>
          <p:cNvSpPr txBox="1"/>
          <p:nvPr/>
        </p:nvSpPr>
        <p:spPr>
          <a:xfrm>
            <a:off x="1201900" y="2149061"/>
            <a:ext cx="1208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02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5122378-49B2-BBB4-1210-3BF025442DDE}"/>
              </a:ext>
            </a:extLst>
          </p:cNvPr>
          <p:cNvCxnSpPr>
            <a:cxnSpLocks/>
          </p:cNvCxnSpPr>
          <p:nvPr/>
        </p:nvCxnSpPr>
        <p:spPr>
          <a:xfrm>
            <a:off x="1321247" y="2189112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621347-4B27-8162-82E6-D888F7CADB30}"/>
              </a:ext>
            </a:extLst>
          </p:cNvPr>
          <p:cNvSpPr txBox="1"/>
          <p:nvPr/>
        </p:nvSpPr>
        <p:spPr>
          <a:xfrm>
            <a:off x="1220268" y="2940002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03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62FF305-1A51-1779-581F-D9378B37BA05}"/>
              </a:ext>
            </a:extLst>
          </p:cNvPr>
          <p:cNvCxnSpPr>
            <a:cxnSpLocks/>
          </p:cNvCxnSpPr>
          <p:nvPr/>
        </p:nvCxnSpPr>
        <p:spPr>
          <a:xfrm>
            <a:off x="1319377" y="2980053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2C62F0-6ED1-D2C6-9EFA-A7C2239B51CC}"/>
              </a:ext>
            </a:extLst>
          </p:cNvPr>
          <p:cNvCxnSpPr>
            <a:cxnSpLocks/>
          </p:cNvCxnSpPr>
          <p:nvPr/>
        </p:nvCxnSpPr>
        <p:spPr>
          <a:xfrm>
            <a:off x="2348888" y="215477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3D445EC-FDFD-5251-E4C3-4F09DD0E7CC6}"/>
              </a:ext>
            </a:extLst>
          </p:cNvPr>
          <p:cNvCxnSpPr>
            <a:cxnSpLocks/>
          </p:cNvCxnSpPr>
          <p:nvPr/>
        </p:nvCxnSpPr>
        <p:spPr>
          <a:xfrm>
            <a:off x="2357292" y="2955991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2539EFE-379C-539E-E422-2B51C7A98547}"/>
              </a:ext>
            </a:extLst>
          </p:cNvPr>
          <p:cNvSpPr/>
          <p:nvPr/>
        </p:nvSpPr>
        <p:spPr bwMode="auto">
          <a:xfrm>
            <a:off x="2445339" y="2073091"/>
            <a:ext cx="8268064" cy="580604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targets achieved in FY2025</a:t>
            </a:r>
            <a:endParaRPr lang="en-U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D6C39BF-6E1A-16E3-8F0A-22CD04EDBA34}"/>
              </a:ext>
            </a:extLst>
          </p:cNvPr>
          <p:cNvSpPr/>
          <p:nvPr/>
        </p:nvSpPr>
        <p:spPr bwMode="auto">
          <a:xfrm>
            <a:off x="2445339" y="2957032"/>
            <a:ext cx="8268064" cy="522317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844083"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Critical Initiatives for FY2026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B5263BD-E408-7C14-047C-0544293768EA}"/>
              </a:ext>
            </a:extLst>
          </p:cNvPr>
          <p:cNvSpPr txBox="1"/>
          <p:nvPr/>
        </p:nvSpPr>
        <p:spPr>
          <a:xfrm>
            <a:off x="1227303" y="5490225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06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42CF2C3-4BFF-F939-4073-E0ABD084C366}"/>
              </a:ext>
            </a:extLst>
          </p:cNvPr>
          <p:cNvCxnSpPr>
            <a:cxnSpLocks/>
          </p:cNvCxnSpPr>
          <p:nvPr/>
        </p:nvCxnSpPr>
        <p:spPr>
          <a:xfrm>
            <a:off x="1346960" y="574893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C76063-BC76-61B9-5374-0DE720D081CB}"/>
              </a:ext>
            </a:extLst>
          </p:cNvPr>
          <p:cNvCxnSpPr>
            <a:cxnSpLocks/>
          </p:cNvCxnSpPr>
          <p:nvPr/>
        </p:nvCxnSpPr>
        <p:spPr>
          <a:xfrm>
            <a:off x="2364327" y="5724874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92B18E4B-E27C-636E-0521-880A31578CF7}"/>
              </a:ext>
            </a:extLst>
          </p:cNvPr>
          <p:cNvSpPr/>
          <p:nvPr/>
        </p:nvSpPr>
        <p:spPr bwMode="auto">
          <a:xfrm>
            <a:off x="2452374" y="5527949"/>
            <a:ext cx="8268064" cy="326200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Support Required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C0E17B1D-C1C5-50CE-26B6-FECE25CC5559}"/>
              </a:ext>
            </a:extLst>
          </p:cNvPr>
          <p:cNvSpPr txBox="1">
            <a:spLocks/>
          </p:cNvSpPr>
          <p:nvPr/>
        </p:nvSpPr>
        <p:spPr>
          <a:xfrm>
            <a:off x="229139" y="95303"/>
            <a:ext cx="10095589" cy="907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002060"/>
                </a:solidFill>
                <a:latin typeface="Frutiger LT 55 Roman" panose="020B0603030504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+mj-lt"/>
              </a:rPr>
              <a:t>Outline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8BA6C2-EEE1-4263-FAD8-541473583C31}"/>
              </a:ext>
            </a:extLst>
          </p:cNvPr>
          <p:cNvSpPr txBox="1"/>
          <p:nvPr/>
        </p:nvSpPr>
        <p:spPr>
          <a:xfrm>
            <a:off x="1225753" y="4723107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05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A53676-6E9F-D79C-24E9-663E7873E168}"/>
              </a:ext>
            </a:extLst>
          </p:cNvPr>
          <p:cNvCxnSpPr>
            <a:cxnSpLocks/>
          </p:cNvCxnSpPr>
          <p:nvPr/>
        </p:nvCxnSpPr>
        <p:spPr>
          <a:xfrm>
            <a:off x="1345410" y="4763158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D2AC2F-76B6-7612-B5B1-7054364798A3}"/>
              </a:ext>
            </a:extLst>
          </p:cNvPr>
          <p:cNvCxnSpPr>
            <a:cxnSpLocks/>
          </p:cNvCxnSpPr>
          <p:nvPr/>
        </p:nvCxnSpPr>
        <p:spPr>
          <a:xfrm>
            <a:off x="2362777" y="4739096"/>
            <a:ext cx="0" cy="822960"/>
          </a:xfrm>
          <a:prstGeom prst="line">
            <a:avLst/>
          </a:prstGeom>
          <a:noFill/>
          <a:ln w="12700" cap="flat" cmpd="sng" algn="ctr">
            <a:solidFill>
              <a:srgbClr val="F0BC2D"/>
            </a:solidFill>
            <a:prstDash val="solid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D3A6F5B-5F11-6050-7B72-0830DF6D8437}"/>
              </a:ext>
            </a:extLst>
          </p:cNvPr>
          <p:cNvSpPr/>
          <p:nvPr/>
        </p:nvSpPr>
        <p:spPr bwMode="auto">
          <a:xfrm>
            <a:off x="2450824" y="4740137"/>
            <a:ext cx="8268064" cy="444635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Strategies to execute at scale effectively with quality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7A2712-6B54-2990-307B-575E289BBF19}"/>
              </a:ext>
            </a:extLst>
          </p:cNvPr>
          <p:cNvSpPr txBox="1"/>
          <p:nvPr/>
        </p:nvSpPr>
        <p:spPr>
          <a:xfrm>
            <a:off x="1251361" y="6018848"/>
            <a:ext cx="1209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Agency FB" panose="020B0503020202020204" pitchFamily="34" charset="0"/>
                <a:ea typeface="Adobe Fan Heiti Std B" panose="020B0700000000000000" pitchFamily="34" charset="-128"/>
              </a:rPr>
              <a:t>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39FC6C-EC17-76FC-2C5F-6BC4F0F6DC0F}"/>
              </a:ext>
            </a:extLst>
          </p:cNvPr>
          <p:cNvSpPr/>
          <p:nvPr/>
        </p:nvSpPr>
        <p:spPr bwMode="auto">
          <a:xfrm>
            <a:off x="2418083" y="6086579"/>
            <a:ext cx="8268064" cy="326200"/>
          </a:xfrm>
          <a:prstGeom prst="rect">
            <a:avLst/>
          </a:prstGeom>
          <a:solidFill>
            <a:srgbClr val="F8F8F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>
                <a:solidFill>
                  <a:srgbClr val="000000"/>
                </a:solidFill>
                <a:latin typeface="Arial"/>
              </a:rPr>
              <a:t>Conclusion and Next Steps </a:t>
            </a:r>
            <a:endParaRPr lang="en-US" sz="24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60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40418-F080-F84F-125C-3BDC21679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C33571-FEEA-D508-144E-3BD5D5803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05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t>www.firstbanknigeria.com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B03BAF-A317-B10B-A5BE-8693FE30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0B5CD-230D-41EA-8C44-E0031D6C1835}" type="slidenum">
              <a:rPr kumimoji="0" lang="en-ZA" sz="1051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ZA" sz="105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45 Light" panose="020B0403030504020204" pitchFamily="34" charset="0"/>
              <a:ea typeface="+mn-ea"/>
              <a:cs typeface="+mn-cs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079F3313-9853-F014-AF5B-7910EE1A699C}"/>
              </a:ext>
            </a:extLst>
          </p:cNvPr>
          <p:cNvSpPr txBox="1">
            <a:spLocks/>
          </p:cNvSpPr>
          <p:nvPr/>
        </p:nvSpPr>
        <p:spPr>
          <a:xfrm>
            <a:off x="316822" y="87088"/>
            <a:ext cx="11352663" cy="671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EAAB00"/>
                </a:solidFill>
                <a:latin typeface="SpeakOT-Heavy"/>
                <a:ea typeface="+mj-ea"/>
                <a:cs typeface="SpeakOT-Heavy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n-lt"/>
                <a:ea typeface="+mj-ea"/>
                <a:cs typeface="Arial" panose="020B0604020202020204" pitchFamily="34" charset="0"/>
              </a:rPr>
              <a:t>Executive Summary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F06386B-734E-A76D-674E-8A146084FDCF}"/>
              </a:ext>
            </a:extLst>
          </p:cNvPr>
          <p:cNvCxnSpPr/>
          <p:nvPr/>
        </p:nvCxnSpPr>
        <p:spPr>
          <a:xfrm>
            <a:off x="402771" y="802162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663C201-6FEA-ECFD-523F-3C286481D1C9}"/>
              </a:ext>
            </a:extLst>
          </p:cNvPr>
          <p:cNvSpPr txBox="1"/>
          <p:nvPr/>
        </p:nvSpPr>
        <p:spPr>
          <a:xfrm>
            <a:off x="402771" y="1165860"/>
            <a:ext cx="11638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The Ghana Offshore Center was established to support the execution of projects across the Group’s subsidiaries. Operations commenced in 2024, with an initial mandate to serve the Anglo subsidiaries.</a:t>
            </a:r>
          </a:p>
          <a:p>
            <a:r>
              <a:rPr lang="en-US" dirty="0">
                <a:latin typeface="+mj-lt"/>
              </a:rPr>
              <a:t>However, leveraging the depth of skills and capabilities within the center, projects are now being successfully delivered across both Anglo and Franco subsidiaries.</a:t>
            </a:r>
          </a:p>
          <a:p>
            <a:r>
              <a:rPr lang="en-US" dirty="0">
                <a:latin typeface="+mj-lt"/>
              </a:rPr>
              <a:t>Below is the organizational structure of the Ghana Offshore Center.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076648-4189-5612-6104-2FD61C464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2571750"/>
            <a:ext cx="8229600" cy="40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82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9607A-33D3-35F0-7C39-1AE50102F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D692F58-C673-1AB3-30DE-D68824C7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05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t>www.firstbanknigeria.com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B4536-C596-0883-1DBE-C3F9E4F2B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0B5CD-230D-41EA-8C44-E0031D6C1835}" type="slidenum">
              <a:rPr kumimoji="0" lang="en-ZA" sz="1051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ZA" sz="105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45 Light" panose="020B0403030504020204" pitchFamily="34" charset="0"/>
              <a:ea typeface="+mn-ea"/>
              <a:cs typeface="+mn-cs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DD120C3B-F2C8-346C-D76F-32C2EBEBC4A5}"/>
              </a:ext>
            </a:extLst>
          </p:cNvPr>
          <p:cNvSpPr txBox="1">
            <a:spLocks/>
          </p:cNvSpPr>
          <p:nvPr/>
        </p:nvSpPr>
        <p:spPr>
          <a:xfrm>
            <a:off x="316822" y="87088"/>
            <a:ext cx="11352663" cy="671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EAAB00"/>
                </a:solidFill>
                <a:latin typeface="SpeakOT-Heavy"/>
                <a:ea typeface="+mj-ea"/>
                <a:cs typeface="SpeakOT-Heavy"/>
              </a:defRPr>
            </a:lvl1pPr>
          </a:lstStyle>
          <a:p>
            <a:pPr lvl="0">
              <a:lnSpc>
                <a:spcPct val="200000"/>
              </a:lnSpc>
              <a:spcBef>
                <a:spcPts val="0"/>
              </a:spcBef>
              <a:defRPr/>
            </a:pPr>
            <a:r>
              <a:rPr lang="en-US" dirty="0">
                <a:solidFill>
                  <a:schemeClr val="accent4"/>
                </a:solidFill>
              </a:rPr>
              <a:t>Critical targets achieved in FY2025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8E4A0A8-3CF7-F0F2-937B-6B343E841D11}"/>
              </a:ext>
            </a:extLst>
          </p:cNvPr>
          <p:cNvCxnSpPr/>
          <p:nvPr/>
        </p:nvCxnSpPr>
        <p:spPr>
          <a:xfrm>
            <a:off x="402771" y="853209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B0B9EDA-5079-FE46-D8F7-A0510A3127FE}"/>
              </a:ext>
            </a:extLst>
          </p:cNvPr>
          <p:cNvSpPr txBox="1"/>
          <p:nvPr/>
        </p:nvSpPr>
        <p:spPr>
          <a:xfrm>
            <a:off x="402771" y="947800"/>
            <a:ext cx="11386457" cy="5770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In 2025, the Ghana Offshore Development Center successfully delivered high-impact digital solutions aligned with the Group’s strategic objectives, supporting revenue growth, operational efficiency, customer retention, and market expansion across multiple subsidiaries.</a:t>
            </a:r>
          </a:p>
          <a:p>
            <a:pPr>
              <a:lnSpc>
                <a:spcPct val="150000"/>
              </a:lnSpc>
            </a:pPr>
            <a:r>
              <a:rPr lang="en-US" dirty="0"/>
              <a:t>All projects assigned to the Ghana Offshore Development Center in 2025 achieved a delivery velocity of 96.5%. The table below presents detailed information on projects.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H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6E9549-043D-EE2A-7C3C-279A4C1CBF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032164"/>
              </p:ext>
            </p:extLst>
          </p:nvPr>
        </p:nvGraphicFramePr>
        <p:xfrm>
          <a:off x="4663440" y="3012707"/>
          <a:ext cx="3175536" cy="376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768">
                  <a:extLst>
                    <a:ext uri="{9D8B030D-6E8A-4147-A177-3AD203B41FA5}">
                      <a16:colId xmlns:a16="http://schemas.microsoft.com/office/drawing/2014/main" val="2611438347"/>
                    </a:ext>
                  </a:extLst>
                </a:gridCol>
                <a:gridCol w="1587768">
                  <a:extLst>
                    <a:ext uri="{9D8B030D-6E8A-4147-A177-3AD203B41FA5}">
                      <a16:colId xmlns:a16="http://schemas.microsoft.com/office/drawing/2014/main" val="2685956202"/>
                    </a:ext>
                  </a:extLst>
                </a:gridCol>
              </a:tblGrid>
              <a:tr h="424479">
                <a:tc>
                  <a:txBody>
                    <a:bodyPr/>
                    <a:lstStyle/>
                    <a:p>
                      <a:r>
                        <a:rPr lang="en-US" dirty="0"/>
                        <a:t>Project Type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Production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568093"/>
                  </a:ext>
                </a:extLst>
              </a:tr>
              <a:tr h="742839">
                <a:tc>
                  <a:txBody>
                    <a:bodyPr/>
                    <a:lstStyle/>
                    <a:p>
                      <a:r>
                        <a:rPr lang="en-US" dirty="0"/>
                        <a:t>Revenue Generation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692299"/>
                  </a:ext>
                </a:extLst>
              </a:tr>
              <a:tr h="1007667">
                <a:tc>
                  <a:txBody>
                    <a:bodyPr/>
                    <a:lstStyle/>
                    <a:p>
                      <a:r>
                        <a:rPr lang="en-US" dirty="0"/>
                        <a:t>Process Improvement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9616"/>
                  </a:ext>
                </a:extLst>
              </a:tr>
              <a:tr h="424479">
                <a:tc>
                  <a:txBody>
                    <a:bodyPr/>
                    <a:lstStyle/>
                    <a:p>
                      <a:r>
                        <a:rPr lang="en-US" dirty="0"/>
                        <a:t>New to Bank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274390"/>
                  </a:ext>
                </a:extLst>
              </a:tr>
              <a:tr h="742839">
                <a:tc>
                  <a:txBody>
                    <a:bodyPr/>
                    <a:lstStyle/>
                    <a:p>
                      <a:r>
                        <a:rPr lang="en-US" dirty="0"/>
                        <a:t>Customers Retention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746695"/>
                  </a:ext>
                </a:extLst>
              </a:tr>
              <a:tr h="424479">
                <a:tc>
                  <a:txBody>
                    <a:bodyPr/>
                    <a:lstStyle/>
                    <a:p>
                      <a:r>
                        <a:rPr lang="en-US" dirty="0"/>
                        <a:t>Total Delivered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87556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4ECC77-469D-6149-366C-CD76E54145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517958"/>
              </p:ext>
            </p:extLst>
          </p:nvPr>
        </p:nvGraphicFramePr>
        <p:xfrm>
          <a:off x="8153401" y="3012708"/>
          <a:ext cx="3968116" cy="3646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105">
                  <a:extLst>
                    <a:ext uri="{9D8B030D-6E8A-4147-A177-3AD203B41FA5}">
                      <a16:colId xmlns:a16="http://schemas.microsoft.com/office/drawing/2014/main" val="2611438347"/>
                    </a:ext>
                  </a:extLst>
                </a:gridCol>
                <a:gridCol w="2028011">
                  <a:extLst>
                    <a:ext uri="{9D8B030D-6E8A-4147-A177-3AD203B41FA5}">
                      <a16:colId xmlns:a16="http://schemas.microsoft.com/office/drawing/2014/main" val="2685956202"/>
                    </a:ext>
                  </a:extLst>
                </a:gridCol>
              </a:tblGrid>
              <a:tr h="426732">
                <a:tc>
                  <a:txBody>
                    <a:bodyPr/>
                    <a:lstStyle/>
                    <a:p>
                      <a:r>
                        <a:rPr lang="en-US" dirty="0"/>
                        <a:t>Project Type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Ongoing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568093"/>
                  </a:ext>
                </a:extLst>
              </a:tr>
              <a:tr h="746781">
                <a:tc>
                  <a:txBody>
                    <a:bodyPr/>
                    <a:lstStyle/>
                    <a:p>
                      <a:r>
                        <a:rPr lang="en-US" dirty="0"/>
                        <a:t>Revenue Generation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692299"/>
                  </a:ext>
                </a:extLst>
              </a:tr>
              <a:tr h="746781">
                <a:tc>
                  <a:txBody>
                    <a:bodyPr/>
                    <a:lstStyle/>
                    <a:p>
                      <a:r>
                        <a:rPr lang="en-US" dirty="0"/>
                        <a:t>Process Improvement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9616"/>
                  </a:ext>
                </a:extLst>
              </a:tr>
              <a:tr h="426732">
                <a:tc>
                  <a:txBody>
                    <a:bodyPr/>
                    <a:lstStyle/>
                    <a:p>
                      <a:r>
                        <a:rPr lang="en-US" dirty="0"/>
                        <a:t>New to Bank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274390"/>
                  </a:ext>
                </a:extLst>
              </a:tr>
              <a:tr h="746781">
                <a:tc>
                  <a:txBody>
                    <a:bodyPr/>
                    <a:lstStyle/>
                    <a:p>
                      <a:r>
                        <a:rPr lang="en-US" dirty="0"/>
                        <a:t>Customers Retention 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746695"/>
                  </a:ext>
                </a:extLst>
              </a:tr>
              <a:tr h="553047">
                <a:tc>
                  <a:txBody>
                    <a:bodyPr/>
                    <a:lstStyle/>
                    <a:p>
                      <a:r>
                        <a:rPr lang="en-US" dirty="0"/>
                        <a:t>Total Ongoing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8755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3E513EF-7FBF-8DCE-450D-183607C59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180772"/>
              </p:ext>
            </p:extLst>
          </p:nvPr>
        </p:nvGraphicFramePr>
        <p:xfrm>
          <a:off x="712471" y="3015623"/>
          <a:ext cx="3756659" cy="36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6719">
                  <a:extLst>
                    <a:ext uri="{9D8B030D-6E8A-4147-A177-3AD203B41FA5}">
                      <a16:colId xmlns:a16="http://schemas.microsoft.com/office/drawing/2014/main" val="2611438347"/>
                    </a:ext>
                  </a:extLst>
                </a:gridCol>
                <a:gridCol w="1919940">
                  <a:extLst>
                    <a:ext uri="{9D8B030D-6E8A-4147-A177-3AD203B41FA5}">
                      <a16:colId xmlns:a16="http://schemas.microsoft.com/office/drawing/2014/main" val="2685956202"/>
                    </a:ext>
                  </a:extLst>
                </a:gridCol>
              </a:tblGrid>
              <a:tr h="352034">
                <a:tc>
                  <a:txBody>
                    <a:bodyPr/>
                    <a:lstStyle/>
                    <a:p>
                      <a:r>
                        <a:rPr lang="en-US" dirty="0"/>
                        <a:t>Subsidiaries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No. Of Projects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568093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Ghana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692299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Serria Leone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0807592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DRC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9616"/>
                  </a:ext>
                </a:extLst>
              </a:tr>
              <a:tr h="352034">
                <a:tc>
                  <a:txBody>
                    <a:bodyPr/>
                    <a:lstStyle/>
                    <a:p>
                      <a:r>
                        <a:rPr lang="en-US" dirty="0"/>
                        <a:t>Senegal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274390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Nigeria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689874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Gambia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746695"/>
                  </a:ext>
                </a:extLst>
              </a:tr>
              <a:tr h="490464">
                <a:tc>
                  <a:txBody>
                    <a:bodyPr/>
                    <a:lstStyle/>
                    <a:p>
                      <a:r>
                        <a:rPr lang="en-US" dirty="0"/>
                        <a:t>Total</a:t>
                      </a:r>
                      <a:endParaRPr lang="en-G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</a:t>
                      </a:r>
                      <a:endParaRPr lang="en-G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435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76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F18C2-3A7A-FC16-AD53-89DECCC68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FAA118AD-8A9F-0372-C178-D05E73C241B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AA118AD-8A9F-0372-C178-D05E73C241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2" descr="Image result for digital png icon">
            <a:extLst>
              <a:ext uri="{FF2B5EF4-FFF2-40B4-BE49-F238E27FC236}">
                <a16:creationId xmlns:a16="http://schemas.microsoft.com/office/drawing/2014/main" id="{5A63F1DD-910C-AFA5-8062-62081B1BF7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086" y="-55126"/>
            <a:ext cx="297180" cy="29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154" tIns="44577" rIns="89154" bIns="445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91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Title 50">
            <a:extLst>
              <a:ext uri="{FF2B5EF4-FFF2-40B4-BE49-F238E27FC236}">
                <a16:creationId xmlns:a16="http://schemas.microsoft.com/office/drawing/2014/main" id="{A64DB21D-0D85-B804-26F4-04F88653A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05" y="95303"/>
            <a:ext cx="10362467" cy="907084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 lvl="0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SzPct val="100000"/>
              <a:defRPr/>
            </a:pPr>
            <a:r>
              <a:rPr lang="en-US" sz="2400" b="1" dirty="0">
                <a:solidFill>
                  <a:schemeClr val="accent4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Some Key Projects with their values achieved 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D092707B-B668-E188-9AED-39C4DF14D2B4}"/>
              </a:ext>
            </a:extLst>
          </p:cNvPr>
          <p:cNvSpPr txBox="1">
            <a:spLocks/>
          </p:cNvSpPr>
          <p:nvPr/>
        </p:nvSpPr>
        <p:spPr>
          <a:xfrm>
            <a:off x="11358770" y="6315968"/>
            <a:ext cx="57820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912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0B5CD-230D-41EA-8C44-E0031D6C1835}" type="slidenum">
              <a:rPr kumimoji="0" lang="en-ZA" sz="9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8912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ZA" sz="9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1454C50-D85F-F2C6-4439-95B938C21073}"/>
              </a:ext>
            </a:extLst>
          </p:cNvPr>
          <p:cNvGrpSpPr/>
          <p:nvPr/>
        </p:nvGrpSpPr>
        <p:grpSpPr>
          <a:xfrm>
            <a:off x="4790795" y="4962196"/>
            <a:ext cx="1883807" cy="764031"/>
            <a:chOff x="4820432" y="2178172"/>
            <a:chExt cx="2592853" cy="76403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9A3449A-0CD3-62C2-A108-0A098C32F17F}"/>
                </a:ext>
              </a:extLst>
            </p:cNvPr>
            <p:cNvSpPr txBox="1"/>
            <p:nvPr/>
          </p:nvSpPr>
          <p:spPr>
            <a:xfrm>
              <a:off x="5003863" y="2178172"/>
              <a:ext cx="1798037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 Light"/>
                <a:ea typeface="Calibri Light"/>
                <a:cs typeface="Calibri Light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BA32DC2-39DA-F4D2-53D5-1981365AFE4D}"/>
                </a:ext>
              </a:extLst>
            </p:cNvPr>
            <p:cNvSpPr txBox="1"/>
            <p:nvPr/>
          </p:nvSpPr>
          <p:spPr>
            <a:xfrm>
              <a:off x="4820432" y="2572871"/>
              <a:ext cx="259285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F5B4D06-1E99-92D3-41AF-8074D80B1795}"/>
              </a:ext>
            </a:extLst>
          </p:cNvPr>
          <p:cNvGrpSpPr/>
          <p:nvPr/>
        </p:nvGrpSpPr>
        <p:grpSpPr>
          <a:xfrm>
            <a:off x="5047674" y="2865996"/>
            <a:ext cx="1246780" cy="779933"/>
            <a:chOff x="4820433" y="2178172"/>
            <a:chExt cx="2164896" cy="77993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B7D2E8E-3B3C-F3A2-1028-65A49E321842}"/>
                </a:ext>
              </a:extLst>
            </p:cNvPr>
            <p:cNvSpPr txBox="1"/>
            <p:nvPr/>
          </p:nvSpPr>
          <p:spPr>
            <a:xfrm>
              <a:off x="5330607" y="2178172"/>
              <a:ext cx="1144548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 Light"/>
                <a:ea typeface="Calibri Light"/>
                <a:cs typeface="Calibri Ligh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DA184C-63B0-60B4-DEA0-F615A45FED76}"/>
                </a:ext>
              </a:extLst>
            </p:cNvPr>
            <p:cNvSpPr txBox="1"/>
            <p:nvPr/>
          </p:nvSpPr>
          <p:spPr>
            <a:xfrm>
              <a:off x="4820433" y="2588773"/>
              <a:ext cx="2164896" cy="369332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A65DDA6-FB23-FAAE-643C-94DEAC8F5C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1434139"/>
            <a:ext cx="9848117" cy="488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42E8F-26C2-4648-90FD-5174B62F8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8E5320-3D8D-9A1A-9A1A-7EE3AEA69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051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t>www.firstbanknigeria.com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D12BF9-65A8-8F7C-8CDE-3E6FC01F2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0B5CD-230D-41EA-8C44-E0031D6C1835}" type="slidenum">
              <a:rPr kumimoji="0" lang="en-ZA" sz="1051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utiger LT 45 Light" panose="020B0403030504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ZA" sz="105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utiger LT 45 Light" panose="020B0403030504020204" pitchFamily="34" charset="0"/>
              <a:ea typeface="+mn-ea"/>
              <a:cs typeface="+mn-cs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50F01714-F40C-4331-91E2-2AB6E5435018}"/>
              </a:ext>
            </a:extLst>
          </p:cNvPr>
          <p:cNvSpPr txBox="1">
            <a:spLocks/>
          </p:cNvSpPr>
          <p:nvPr/>
        </p:nvSpPr>
        <p:spPr>
          <a:xfrm>
            <a:off x="316822" y="87088"/>
            <a:ext cx="11352663" cy="671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EAAB00"/>
                </a:solidFill>
                <a:latin typeface="SpeakOT-Heavy"/>
                <a:ea typeface="+mj-ea"/>
                <a:cs typeface="SpeakOT-Heavy"/>
              </a:defRPr>
            </a:lvl1pPr>
          </a:lstStyle>
          <a:p>
            <a:r>
              <a:rPr lang="en-US" dirty="0">
                <a:solidFill>
                  <a:schemeClr val="accent4"/>
                </a:solidFill>
              </a:rPr>
              <a:t>Critical initiatives for FY2026 with target dates (MoM/QoQ)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02C16F2-E8B9-6CF8-3D38-E31CA475D181}"/>
              </a:ext>
            </a:extLst>
          </p:cNvPr>
          <p:cNvCxnSpPr/>
          <p:nvPr/>
        </p:nvCxnSpPr>
        <p:spPr>
          <a:xfrm>
            <a:off x="402771" y="802162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81D482FF-736E-2BF5-1774-07CA7E3C1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890" y="1337310"/>
            <a:ext cx="8366760" cy="501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51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F211E-E025-824F-8D4F-F427C6A14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287DC83-40CE-E8BF-1C0B-895904A8C84F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3" descr="Generated image">
            <a:extLst>
              <a:ext uri="{FF2B5EF4-FFF2-40B4-BE49-F238E27FC236}">
                <a16:creationId xmlns:a16="http://schemas.microsoft.com/office/drawing/2014/main" id="{81176966-C52A-3621-C157-00201AE98B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H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59C24C-BF65-BFF4-A872-F20A64EC5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" y="925831"/>
            <a:ext cx="9715500" cy="569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8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7BC20-CE85-D469-A0B0-C33A2A2FF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15D424-738A-2C09-BCD0-4F2DC9877111}"/>
              </a:ext>
            </a:extLst>
          </p:cNvPr>
          <p:cNvSpPr txBox="1"/>
          <p:nvPr/>
        </p:nvSpPr>
        <p:spPr>
          <a:xfrm>
            <a:off x="402771" y="63925"/>
            <a:ext cx="8565865" cy="727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sz="2400" b="1" dirty="0">
                <a:solidFill>
                  <a:schemeClr val="accent4"/>
                </a:solidFill>
              </a:rPr>
              <a:t>Strategic priorities FY 2026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DEDD203-FB25-96A3-EFB6-058FDC12DF89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B5D536D-7777-0F56-AF6D-5A69120C100B}"/>
              </a:ext>
            </a:extLst>
          </p:cNvPr>
          <p:cNvSpPr txBox="1"/>
          <p:nvPr/>
        </p:nvSpPr>
        <p:spPr>
          <a:xfrm>
            <a:off x="402771" y="1143000"/>
            <a:ext cx="1164771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Strengthen collaboration with the Group Office to accelerate project intake and ensure faster movement of initiatives through the delivery pipeline.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Upscale developer skills through advanced technical training (backend, frontend, cloud, AI-assisted tools)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Standardize and optimize SDLC and Agile processes for faster delivery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Enforce robust code reviews and coding standards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Strengthen CI/CD pipelines and DevOps practices for reliable releases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Promote knowledge sharing, mentorship, and cross-project rotations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5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E481C-8A73-F312-A2BF-B233CD0DB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E17164-C323-93AC-FA2E-8ADA08EF5D4A}"/>
              </a:ext>
            </a:extLst>
          </p:cNvPr>
          <p:cNvSpPr txBox="1"/>
          <p:nvPr/>
        </p:nvSpPr>
        <p:spPr>
          <a:xfrm>
            <a:off x="402771" y="63925"/>
            <a:ext cx="98270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4"/>
                </a:solidFill>
              </a:rPr>
              <a:t>Strategies to execute at scale effectively with quality and timely completion</a:t>
            </a:r>
            <a:endParaRPr lang="en-US" sz="2400" dirty="0">
              <a:solidFill>
                <a:schemeClr val="accent4"/>
              </a:solidFill>
            </a:endParaRPr>
          </a:p>
          <a:p>
            <a:br>
              <a:rPr lang="en-US" sz="2400" dirty="0"/>
            </a:br>
            <a:endParaRPr lang="en-US" sz="2400" b="1" dirty="0">
              <a:solidFill>
                <a:srgbClr val="00206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D1DCBF5-CA18-6A39-3566-FFC19680579B}"/>
              </a:ext>
            </a:extLst>
          </p:cNvPr>
          <p:cNvCxnSpPr/>
          <p:nvPr/>
        </p:nvCxnSpPr>
        <p:spPr>
          <a:xfrm>
            <a:off x="402771" y="791496"/>
            <a:ext cx="11386458" cy="0"/>
          </a:xfrm>
          <a:prstGeom prst="line">
            <a:avLst/>
          </a:prstGeom>
          <a:ln w="38100">
            <a:solidFill>
              <a:srgbClr val="002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61E4E20-50FF-8BB8-299B-B5F2DF07D399}"/>
              </a:ext>
            </a:extLst>
          </p:cNvPr>
          <p:cNvSpPr txBox="1"/>
          <p:nvPr/>
        </p:nvSpPr>
        <p:spPr>
          <a:xfrm>
            <a:off x="402771" y="1143000"/>
            <a:ext cx="1164771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Immediate scaling of development capacity – increasing the total size to 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Upskilling of developers  with AI-enhanced engineering practices.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j-lt"/>
            </a:endParaRPr>
          </a:p>
          <a:p>
            <a:endParaRPr lang="en-US" sz="2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</a:rPr>
              <a:t>Developer tooling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4625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template 2" id="{F5AEF9FE-C5F2-446F-98A1-78A180547DDE}" vid="{6C0DCF65-CB7B-457D-AFC3-9A155023E779}"/>
    </a:ext>
  </a:extLst>
</a:theme>
</file>

<file path=ppt/theme/theme2.xml><?xml version="1.0" encoding="utf-8"?>
<a:theme xmlns:a="http://schemas.openxmlformats.org/drawingml/2006/main" name="Title pag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template 2" id="{F5AEF9FE-C5F2-446F-98A1-78A180547DDE}" vid="{F4FB724B-73E9-4D7B-8B2A-78B0E018AA3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ba900f-4e92-437d-8385-0db5b713c04d">
      <Terms xmlns="http://schemas.microsoft.com/office/infopath/2007/PartnerControls"/>
    </lcf76f155ced4ddcb4097134ff3c332f>
    <TaxCatchAll xmlns="a76c6436-42e6-499a-b478-62a259894966" xsi:nil="true"/>
    <_Flow_SignoffStatus xmlns="ceba900f-4e92-437d-8385-0db5b713c0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07B4E5833D15B4786576B6504E2DE18" ma:contentTypeVersion="17" ma:contentTypeDescription="Create a new document." ma:contentTypeScope="" ma:versionID="61539f441065b122b26a51ce8901abbf">
  <xsd:schema xmlns:xsd="http://www.w3.org/2001/XMLSchema" xmlns:xs="http://www.w3.org/2001/XMLSchema" xmlns:p="http://schemas.microsoft.com/office/2006/metadata/properties" xmlns:ns2="a76c6436-42e6-499a-b478-62a259894966" xmlns:ns3="ceba900f-4e92-437d-8385-0db5b713c04d" targetNamespace="http://schemas.microsoft.com/office/2006/metadata/properties" ma:root="true" ma:fieldsID="1b928fac5f523d5a9c7a5e2962e15690" ns2:_="" ns3:_="">
    <xsd:import namespace="a76c6436-42e6-499a-b478-62a259894966"/>
    <xsd:import namespace="ceba900f-4e92-437d-8385-0db5b713c04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cf76f155ced4ddcb4097134ff3c332f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Flow_SignoffStatu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6c6436-42e6-499a-b478-62a25989496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2" nillable="true" ma:displayName="Taxonomy Catch All Column" ma:hidden="true" ma:list="{2467fe34-187b-4e4f-92b3-a08b1f81361e}" ma:internalName="TaxCatchAll" ma:showField="CatchAllData" ma:web="a76c6436-42e6-499a-b478-62a25989496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a900f-4e92-437d-8385-0db5b713c04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087930eb-b6a5-4540-9d9a-9f03b5721d5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2C82BC-1C98-4CD0-A71E-0F4AB71BDE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E130CF-863B-470E-A505-D3455BF156FD}">
  <ds:schemaRefs>
    <ds:schemaRef ds:uri="http://schemas.microsoft.com/office/2006/metadata/properties"/>
    <ds:schemaRef ds:uri="http://schemas.microsoft.com/office/infopath/2007/PartnerControls"/>
    <ds:schemaRef ds:uri="ceba900f-4e92-437d-8385-0db5b713c04d"/>
    <ds:schemaRef ds:uri="a76c6436-42e6-499a-b478-62a259894966"/>
  </ds:schemaRefs>
</ds:datastoreItem>
</file>

<file path=customXml/itemProps3.xml><?xml version="1.0" encoding="utf-8"?>
<ds:datastoreItem xmlns:ds="http://schemas.openxmlformats.org/officeDocument/2006/customXml" ds:itemID="{DDB66853-ADDF-4AED-9DA6-704A0B5065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6c6436-42e6-499a-b478-62a259894966"/>
    <ds:schemaRef ds:uri="ceba900f-4e92-437d-8385-0db5b713c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4630</TotalTime>
  <Words>1022</Words>
  <Application>Microsoft Office PowerPoint</Application>
  <PresentationFormat>Widescreen</PresentationFormat>
  <Paragraphs>370</Paragraphs>
  <Slides>15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Agency FB</vt:lpstr>
      <vt:lpstr>Aptos</vt:lpstr>
      <vt:lpstr>Arial</vt:lpstr>
      <vt:lpstr>Calibri</vt:lpstr>
      <vt:lpstr>Calibri Light</vt:lpstr>
      <vt:lpstr>Frutiger LT 45 Light</vt:lpstr>
      <vt:lpstr>Frutiger LT 65 Bold</vt:lpstr>
      <vt:lpstr>Frutiger LT Std 55 Roman</vt:lpstr>
      <vt:lpstr>Wingdings</vt:lpstr>
      <vt:lpstr>slides</vt:lpstr>
      <vt:lpstr>Title page</vt:lpstr>
      <vt:lpstr>think-cell Slide</vt:lpstr>
      <vt:lpstr>PowerPoint Presentation</vt:lpstr>
      <vt:lpstr>PowerPoint Presentation</vt:lpstr>
      <vt:lpstr>PowerPoint Presentation</vt:lpstr>
      <vt:lpstr>PowerPoint Presentation</vt:lpstr>
      <vt:lpstr>Some Key Projects with their values achieved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Emmanuel K. Zewu</dc:creator>
  <cp:lastModifiedBy>Michael Osei-Bobie</cp:lastModifiedBy>
  <cp:revision>60</cp:revision>
  <dcterms:created xsi:type="dcterms:W3CDTF">2025-12-31T14:04:00Z</dcterms:created>
  <dcterms:modified xsi:type="dcterms:W3CDTF">2026-02-03T20:22:56Z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f0f7e6a-4a50-4e30-83ec-1b258c4a7707_Enabled">
    <vt:lpwstr>true</vt:lpwstr>
  </property>
  <property fmtid="{D5CDD505-2E9C-101B-9397-08002B2CF9AE}" pid="3" name="MSIP_Label_af0f7e6a-4a50-4e30-83ec-1b258c4a7707_SetDate">
    <vt:lpwstr>2025-12-31T15:29:52Z</vt:lpwstr>
  </property>
  <property fmtid="{D5CDD505-2E9C-101B-9397-08002B2CF9AE}" pid="4" name="MSIP_Label_af0f7e6a-4a50-4e30-83ec-1b258c4a7707_Method">
    <vt:lpwstr>Privileged</vt:lpwstr>
  </property>
  <property fmtid="{D5CDD505-2E9C-101B-9397-08002B2CF9AE}" pid="5" name="MSIP_Label_af0f7e6a-4a50-4e30-83ec-1b258c4a7707_Name">
    <vt:lpwstr>FirstBankGhana (IN)</vt:lpwstr>
  </property>
  <property fmtid="{D5CDD505-2E9C-101B-9397-08002B2CF9AE}" pid="6" name="MSIP_Label_af0f7e6a-4a50-4e30-83ec-1b258c4a7707_SiteId">
    <vt:lpwstr>f0aa6c9e-6bfa-489e-8cef-afc384e8733c</vt:lpwstr>
  </property>
  <property fmtid="{D5CDD505-2E9C-101B-9397-08002B2CF9AE}" pid="7" name="MSIP_Label_af0f7e6a-4a50-4e30-83ec-1b258c4a7707_ActionId">
    <vt:lpwstr>bf6faa1a-3d20-4e23-aafa-2b22f3f98bc2</vt:lpwstr>
  </property>
  <property fmtid="{D5CDD505-2E9C-101B-9397-08002B2CF9AE}" pid="8" name="MSIP_Label_af0f7e6a-4a50-4e30-83ec-1b258c4a7707_ContentBits">
    <vt:lpwstr>0</vt:lpwstr>
  </property>
  <property fmtid="{D5CDD505-2E9C-101B-9397-08002B2CF9AE}" pid="9" name="MSIP_Label_af0f7e6a-4a50-4e30-83ec-1b258c4a7707_Tag">
    <vt:lpwstr>10, 0, 1, 1</vt:lpwstr>
  </property>
  <property fmtid="{D5CDD505-2E9C-101B-9397-08002B2CF9AE}" pid="10" name="ContentTypeId">
    <vt:lpwstr>0x010100807B4E5833D15B4786576B6504E2DE18</vt:lpwstr>
  </property>
  <property fmtid="{D5CDD505-2E9C-101B-9397-08002B2CF9AE}" pid="11" name="MediaServiceImageTags">
    <vt:lpwstr/>
  </property>
</Properties>
</file>